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71" r:id="rId8"/>
    <p:sldId id="272" r:id="rId9"/>
    <p:sldId id="261" r:id="rId10"/>
    <p:sldId id="263" r:id="rId11"/>
    <p:sldId id="264" r:id="rId12"/>
    <p:sldId id="265" r:id="rId13"/>
    <p:sldId id="270" r:id="rId14"/>
  </p:sldIdLst>
  <p:sldSz cx="18288000" cy="10287000"/>
  <p:notesSz cx="6858000" cy="9144000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Clear Sans Regular" panose="020B0503030202020304" pitchFamily="34" charset="0"/>
      <p:regular r:id="rId19"/>
    </p:embeddedFont>
    <p:embeddedFont>
      <p:font typeface="Clear Sans Regular Bold" panose="020B0603030202020304" pitchFamily="34" charset="0"/>
      <p:regular r:id="rId20"/>
    </p:embeddedFont>
    <p:embeddedFont>
      <p:font typeface="Tenor Sans" panose="02000000000000000000" pitchFamily="2" charset="77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 autoAdjust="0"/>
    <p:restoredTop sz="94590" autoAdjust="0"/>
  </p:normalViewPr>
  <p:slideViewPr>
    <p:cSldViewPr>
      <p:cViewPr>
        <p:scale>
          <a:sx n="80" d="100"/>
          <a:sy n="80" d="100"/>
        </p:scale>
        <p:origin x="144" y="-3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BCDC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6858000" y="850240"/>
            <a:ext cx="11448288" cy="9258300"/>
            <a:chOff x="83726" y="174184"/>
            <a:chExt cx="12578983" cy="10172700"/>
          </a:xfrm>
        </p:grpSpPr>
        <p:sp>
          <p:nvSpPr>
            <p:cNvPr id="3" name="Freeform 3"/>
            <p:cNvSpPr/>
            <p:nvPr/>
          </p:nvSpPr>
          <p:spPr>
            <a:xfrm>
              <a:off x="83726" y="174184"/>
              <a:ext cx="12578983" cy="10172700"/>
            </a:xfrm>
            <a:custGeom>
              <a:avLst/>
              <a:gdLst/>
              <a:ahLst/>
              <a:cxnLst/>
              <a:rect l="l" t="t" r="r" b="b"/>
              <a:pathLst>
                <a:path w="13716000" h="10172700">
                  <a:moveTo>
                    <a:pt x="0" y="0"/>
                  </a:moveTo>
                  <a:lnTo>
                    <a:pt x="13716000" y="0"/>
                  </a:lnTo>
                  <a:lnTo>
                    <a:pt x="13716000" y="10172700"/>
                  </a:lnTo>
                  <a:lnTo>
                    <a:pt x="0" y="10172700"/>
                  </a:lnTo>
                  <a:close/>
                </a:path>
              </a:pathLst>
            </a:custGeom>
            <a:blipFill>
              <a:blip r:embed="rId2"/>
              <a:stretch>
                <a:fillRect t="-393" b="-393"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458074" y="754507"/>
              <a:ext cx="11830286" cy="9107742"/>
            </a:xfrm>
            <a:custGeom>
              <a:avLst/>
              <a:gdLst/>
              <a:ahLst/>
              <a:cxnLst/>
              <a:rect l="l" t="t" r="r" b="b"/>
              <a:pathLst>
                <a:path w="12941300" h="9107742">
                  <a:moveTo>
                    <a:pt x="12815112" y="9107742"/>
                  </a:moveTo>
                  <a:lnTo>
                    <a:pt x="126187" y="9107742"/>
                  </a:lnTo>
                  <a:cubicBezTo>
                    <a:pt x="56502" y="9107742"/>
                    <a:pt x="0" y="9051252"/>
                    <a:pt x="0" y="8981555"/>
                  </a:cubicBezTo>
                  <a:lnTo>
                    <a:pt x="0" y="0"/>
                  </a:lnTo>
                  <a:lnTo>
                    <a:pt x="12941300" y="0"/>
                  </a:lnTo>
                  <a:lnTo>
                    <a:pt x="12941300" y="8981554"/>
                  </a:lnTo>
                  <a:cubicBezTo>
                    <a:pt x="12941300" y="9051239"/>
                    <a:pt x="12884810" y="9107742"/>
                    <a:pt x="12815112" y="9107742"/>
                  </a:cubicBezTo>
                  <a:close/>
                </a:path>
              </a:pathLst>
            </a:custGeom>
            <a:blipFill>
              <a:blip r:embed="rId3"/>
              <a:stretch>
                <a:fillRect l="-2766" r="-2766"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1028700" y="857384"/>
            <a:ext cx="6393436" cy="3591153"/>
            <a:chOff x="0" y="0"/>
            <a:chExt cx="8524582" cy="4788204"/>
          </a:xfrm>
        </p:grpSpPr>
        <p:sp>
          <p:nvSpPr>
            <p:cNvPr id="6" name="TextBox 6"/>
            <p:cNvSpPr txBox="1"/>
            <p:nvPr/>
          </p:nvSpPr>
          <p:spPr>
            <a:xfrm>
              <a:off x="0" y="-9525"/>
              <a:ext cx="8524582" cy="37278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320"/>
                </a:lnSpc>
              </a:pPr>
              <a:r>
                <a:rPr lang="en-US" sz="6100" spc="-61">
                  <a:solidFill>
                    <a:srgbClr val="FDF9F5"/>
                  </a:solidFill>
                  <a:latin typeface="Tenor Sans Bold"/>
                </a:rPr>
                <a:t>FINANCIAL ASSET MANAGEMENT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4080824"/>
              <a:ext cx="8524582" cy="7073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48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28700" y="5857766"/>
            <a:ext cx="6393436" cy="4612114"/>
            <a:chOff x="0" y="0"/>
            <a:chExt cx="8524582" cy="6149485"/>
          </a:xfrm>
        </p:grpSpPr>
        <p:sp>
          <p:nvSpPr>
            <p:cNvPr id="9" name="TextBox 9"/>
            <p:cNvSpPr txBox="1"/>
            <p:nvPr/>
          </p:nvSpPr>
          <p:spPr>
            <a:xfrm>
              <a:off x="0" y="-9525"/>
              <a:ext cx="8524582" cy="50891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60"/>
                </a:lnSpc>
              </a:pPr>
              <a:r>
                <a:rPr lang="en-US" sz="3300" spc="-33">
                  <a:solidFill>
                    <a:srgbClr val="0B100A"/>
                  </a:solidFill>
                  <a:latin typeface="Tenor Sans Bold"/>
                </a:rPr>
                <a:t>TEAM MEMBERS</a:t>
              </a:r>
            </a:p>
            <a:p>
              <a:pPr>
                <a:lnSpc>
                  <a:spcPts val="3960"/>
                </a:lnSpc>
              </a:pPr>
              <a:endParaRPr lang="en-US" sz="3300" spc="-33">
                <a:solidFill>
                  <a:srgbClr val="0B100A"/>
                </a:solidFill>
                <a:latin typeface="Tenor Sans Bold"/>
              </a:endParaRPr>
            </a:p>
            <a:p>
              <a:pPr>
                <a:lnSpc>
                  <a:spcPts val="3960"/>
                </a:lnSpc>
              </a:pPr>
              <a:r>
                <a:rPr lang="en-US" sz="3300" spc="-33">
                  <a:solidFill>
                    <a:srgbClr val="FDF9F5"/>
                  </a:solidFill>
                  <a:latin typeface="Tenor Sans Bold"/>
                </a:rPr>
                <a:t>TEJAS BAWANKAR</a:t>
              </a:r>
            </a:p>
            <a:p>
              <a:pPr>
                <a:lnSpc>
                  <a:spcPts val="3960"/>
                </a:lnSpc>
              </a:pPr>
              <a:r>
                <a:rPr lang="en-US" sz="3300" spc="-33">
                  <a:solidFill>
                    <a:srgbClr val="FDF9F5"/>
                  </a:solidFill>
                  <a:latin typeface="Tenor Sans Bold"/>
                </a:rPr>
                <a:t>KRISHIKA SINGH</a:t>
              </a:r>
            </a:p>
            <a:p>
              <a:pPr>
                <a:lnSpc>
                  <a:spcPts val="3960"/>
                </a:lnSpc>
              </a:pPr>
              <a:r>
                <a:rPr lang="en-US" sz="3300" spc="-33">
                  <a:solidFill>
                    <a:srgbClr val="FDF9F5"/>
                  </a:solidFill>
                  <a:latin typeface="Tenor Sans Bold"/>
                </a:rPr>
                <a:t>GAURI PASARKAR</a:t>
              </a:r>
            </a:p>
            <a:p>
              <a:pPr>
                <a:lnSpc>
                  <a:spcPts val="3960"/>
                </a:lnSpc>
              </a:pPr>
              <a:r>
                <a:rPr lang="en-US" sz="3300" spc="-33">
                  <a:solidFill>
                    <a:srgbClr val="FDF9F5"/>
                  </a:solidFill>
                  <a:latin typeface="Tenor Sans Bold"/>
                </a:rPr>
                <a:t>KARAN AGRAWAL</a:t>
              </a:r>
            </a:p>
            <a:p>
              <a:pPr>
                <a:lnSpc>
                  <a:spcPts val="6240"/>
                </a:lnSpc>
              </a:pPr>
              <a:endParaRPr lang="en-US" sz="3300" spc="-33">
                <a:solidFill>
                  <a:srgbClr val="FDF9F5"/>
                </a:solidFill>
                <a:latin typeface="Tenor Sans Bold"/>
              </a:endParaRP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5442105"/>
              <a:ext cx="8524582" cy="7073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480"/>
                </a:lnSpc>
                <a:spcBef>
                  <a:spcPct val="0"/>
                </a:spcBef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9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266700"/>
            <a:ext cx="7046342" cy="6044757"/>
          </a:xfrm>
          <a:prstGeom prst="rect">
            <a:avLst/>
          </a:prstGeom>
          <a:solidFill>
            <a:srgbClr val="BBCDC5"/>
          </a:solidFill>
        </p:spPr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76800" y="2933700"/>
            <a:ext cx="7924800" cy="4915794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8906" b="28906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6" name="AutoShape 6"/>
          <p:cNvSpPr/>
          <p:nvPr/>
        </p:nvSpPr>
        <p:spPr>
          <a:xfrm>
            <a:off x="152400" y="2234416"/>
            <a:ext cx="8532242" cy="5818167"/>
          </a:xfrm>
          <a:prstGeom prst="rect">
            <a:avLst/>
          </a:prstGeom>
          <a:solidFill>
            <a:srgbClr val="BBCDC5"/>
          </a:solidFill>
        </p:spPr>
      </p:sp>
      <p:grpSp>
        <p:nvGrpSpPr>
          <p:cNvPr id="7" name="Group 7"/>
          <p:cNvGrpSpPr/>
          <p:nvPr/>
        </p:nvGrpSpPr>
        <p:grpSpPr>
          <a:xfrm>
            <a:off x="1218121" y="3738476"/>
            <a:ext cx="6096000" cy="2867774"/>
            <a:chOff x="0" y="-9525"/>
            <a:chExt cx="8128000" cy="3823698"/>
          </a:xfrm>
        </p:grpSpPr>
        <p:sp>
          <p:nvSpPr>
            <p:cNvPr id="8" name="TextBox 8"/>
            <p:cNvSpPr txBox="1"/>
            <p:nvPr/>
          </p:nvSpPr>
          <p:spPr>
            <a:xfrm>
              <a:off x="0" y="3103636"/>
              <a:ext cx="8128000" cy="7105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480"/>
                </a:lnSpc>
                <a:spcBef>
                  <a:spcPct val="0"/>
                </a:spcBef>
              </a:pPr>
              <a:endParaRPr lang="en-US" sz="3200" u="none" spc="-32" dirty="0">
                <a:solidFill>
                  <a:srgbClr val="444949"/>
                </a:solidFill>
                <a:latin typeface="Clear Sans Regular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9525"/>
              <a:ext cx="8128000" cy="13678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039"/>
                </a:lnSpc>
              </a:pPr>
              <a:endParaRPr lang="en-US" sz="6700" spc="-67" dirty="0">
                <a:solidFill>
                  <a:srgbClr val="FDF9F5"/>
                </a:solidFill>
                <a:latin typeface="Tenor Sans"/>
              </a:endParaRPr>
            </a:p>
          </p:txBody>
        </p:sp>
      </p:grpSp>
      <p:pic>
        <p:nvPicPr>
          <p:cNvPr id="10" name="Picture 9" descr="A picture containing diagram&#10;&#10;Description automatically generated">
            <a:extLst>
              <a:ext uri="{FF2B5EF4-FFF2-40B4-BE49-F238E27FC236}">
                <a16:creationId xmlns:a16="http://schemas.microsoft.com/office/drawing/2014/main" id="{72591232-FFCB-A94A-891F-CCD55D2410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5182" y="842831"/>
            <a:ext cx="8532242" cy="5837614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9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19999"/>
          </a:blip>
          <a:srcRect b="31181"/>
          <a:stretch>
            <a:fillRect/>
          </a:stretch>
        </p:blipFill>
        <p:spPr>
          <a:xfrm>
            <a:off x="-1491418" y="4152900"/>
            <a:ext cx="12888467" cy="664110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11360954" y="5569528"/>
            <a:ext cx="5898346" cy="2450755"/>
            <a:chOff x="0" y="-47625"/>
            <a:chExt cx="7864462" cy="3267673"/>
          </a:xfrm>
        </p:grpSpPr>
        <p:sp>
          <p:nvSpPr>
            <p:cNvPr id="5" name="TextBox 5"/>
            <p:cNvSpPr txBox="1"/>
            <p:nvPr/>
          </p:nvSpPr>
          <p:spPr>
            <a:xfrm>
              <a:off x="0" y="-47625"/>
              <a:ext cx="7864462" cy="5361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  <a:spcBef>
                  <a:spcPct val="0"/>
                </a:spcBef>
              </a:pPr>
              <a:endParaRPr lang="en-US" sz="2399" spc="-23" dirty="0">
                <a:solidFill>
                  <a:srgbClr val="444949"/>
                </a:solidFill>
                <a:latin typeface="Clear Sans Regular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2683917"/>
              <a:ext cx="7864462" cy="5361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  <a:spcBef>
                  <a:spcPct val="0"/>
                </a:spcBef>
              </a:pPr>
              <a:r>
                <a:rPr lang="en-US" sz="2399" spc="-23" dirty="0">
                  <a:solidFill>
                    <a:srgbClr val="444949"/>
                  </a:solidFill>
                  <a:latin typeface="Clear Sans Regular"/>
                </a:rPr>
                <a:t>. </a:t>
              </a:r>
            </a:p>
          </p:txBody>
        </p:sp>
      </p:grpSp>
      <p:sp>
        <p:nvSpPr>
          <p:cNvPr id="9" name="AutoShape 6">
            <a:extLst>
              <a:ext uri="{FF2B5EF4-FFF2-40B4-BE49-F238E27FC236}">
                <a16:creationId xmlns:a16="http://schemas.microsoft.com/office/drawing/2014/main" id="{9CAB8395-0E91-1545-8588-F454F5AA20E6}"/>
              </a:ext>
            </a:extLst>
          </p:cNvPr>
          <p:cNvSpPr/>
          <p:nvPr/>
        </p:nvSpPr>
        <p:spPr>
          <a:xfrm>
            <a:off x="6539163" y="5143500"/>
            <a:ext cx="7680727" cy="4727809"/>
          </a:xfrm>
          <a:prstGeom prst="rect">
            <a:avLst/>
          </a:prstGeom>
          <a:solidFill>
            <a:srgbClr val="BBCDC5"/>
          </a:solidFill>
        </p:spPr>
      </p:sp>
      <p:pic>
        <p:nvPicPr>
          <p:cNvPr id="10" name="Picture 9" descr="Chart, bar chart&#10;&#10;Description automatically generated">
            <a:extLst>
              <a:ext uri="{FF2B5EF4-FFF2-40B4-BE49-F238E27FC236}">
                <a16:creationId xmlns:a16="http://schemas.microsoft.com/office/drawing/2014/main" id="{4DF74FFC-ED44-404D-AAD8-47DD918299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2049" y="415691"/>
            <a:ext cx="9525000" cy="59055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8906" b="28906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7253115" y="427335"/>
            <a:ext cx="9661927" cy="10287000"/>
          </a:xfrm>
          <a:prstGeom prst="rect">
            <a:avLst/>
          </a:prstGeom>
          <a:solidFill>
            <a:srgbClr val="BBCDC5"/>
          </a:solidFill>
        </p:spPr>
        <p:txBody>
          <a:bodyPr/>
          <a:lstStyle/>
          <a:p>
            <a:endParaRPr lang="en-US" dirty="0"/>
          </a:p>
        </p:txBody>
      </p:sp>
      <p:grpSp>
        <p:nvGrpSpPr>
          <p:cNvPr id="4" name="Group 4"/>
          <p:cNvGrpSpPr/>
          <p:nvPr/>
        </p:nvGrpSpPr>
        <p:grpSpPr>
          <a:xfrm>
            <a:off x="8382000" y="2705137"/>
            <a:ext cx="8386159" cy="4867077"/>
            <a:chOff x="-2428084" y="-19049"/>
            <a:chExt cx="11181546" cy="6489435"/>
          </a:xfrm>
        </p:grpSpPr>
        <p:sp>
          <p:nvSpPr>
            <p:cNvPr id="5" name="TextBox 5"/>
            <p:cNvSpPr txBox="1"/>
            <p:nvPr/>
          </p:nvSpPr>
          <p:spPr>
            <a:xfrm>
              <a:off x="0" y="3533775"/>
              <a:ext cx="8753462" cy="5362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  <a:spcBef>
                  <a:spcPct val="0"/>
                </a:spcBef>
              </a:pPr>
              <a:endParaRPr lang="en-US" sz="2400" spc="-24" dirty="0">
                <a:solidFill>
                  <a:srgbClr val="444949"/>
                </a:solidFill>
                <a:latin typeface="Clear Sans Regular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4740445"/>
              <a:ext cx="8753462" cy="5362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  <a:spcBef>
                  <a:spcPct val="0"/>
                </a:spcBef>
              </a:pPr>
              <a:endParaRPr lang="en-US" sz="2400" spc="-24" dirty="0">
                <a:solidFill>
                  <a:srgbClr val="444949"/>
                </a:solidFill>
                <a:latin typeface="Clear Sans Regular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5934171"/>
              <a:ext cx="8753462" cy="5362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  <a:spcBef>
                  <a:spcPct val="0"/>
                </a:spcBef>
              </a:pPr>
              <a:endParaRPr lang="en-US" sz="2400" spc="-24" dirty="0">
                <a:solidFill>
                  <a:srgbClr val="444949"/>
                </a:solidFill>
                <a:latin typeface="Clear Sans Regular"/>
              </a:endParaRP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-2428084" y="-19049"/>
              <a:ext cx="11181546" cy="126804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7679"/>
                </a:lnSpc>
              </a:pPr>
              <a:r>
                <a:rPr lang="en-US" sz="6399" spc="-63" dirty="0">
                  <a:solidFill>
                    <a:srgbClr val="FDF9F5"/>
                  </a:solidFill>
                  <a:latin typeface="Tenor Sans"/>
                </a:rPr>
                <a:t>Thank You</a:t>
              </a:r>
            </a:p>
          </p:txBody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91" r="23091"/>
          <a:stretch/>
        </p:blipFill>
        <p:spPr>
          <a:xfrm>
            <a:off x="609600" y="1028700"/>
            <a:ext cx="6643515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9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30000"/>
          </a:blip>
          <a:srcRect/>
          <a:stretch>
            <a:fillRect/>
          </a:stretch>
        </p:blipFill>
        <p:spPr>
          <a:xfrm>
            <a:off x="-2890284" y="-278304"/>
            <a:ext cx="18274431" cy="1368298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1019175"/>
            <a:ext cx="7648533" cy="24477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599"/>
              </a:lnSpc>
            </a:pPr>
            <a:r>
              <a:rPr lang="en-US" sz="8000" spc="-160">
                <a:solidFill>
                  <a:srgbClr val="82A696"/>
                </a:solidFill>
                <a:latin typeface="Tenor Sans"/>
              </a:rPr>
              <a:t>Problem Background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9833008" y="1870714"/>
            <a:ext cx="7426292" cy="4134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endParaRPr/>
          </a:p>
        </p:txBody>
      </p:sp>
      <p:grpSp>
        <p:nvGrpSpPr>
          <p:cNvPr id="5" name="Group 5"/>
          <p:cNvGrpSpPr/>
          <p:nvPr/>
        </p:nvGrpSpPr>
        <p:grpSpPr>
          <a:xfrm>
            <a:off x="9144000" y="2247824"/>
            <a:ext cx="7845227" cy="8171263"/>
            <a:chOff x="0" y="0"/>
            <a:chExt cx="10460302" cy="10895018"/>
          </a:xfrm>
        </p:grpSpPr>
        <p:sp>
          <p:nvSpPr>
            <p:cNvPr id="6" name="TextBox 6"/>
            <p:cNvSpPr txBox="1"/>
            <p:nvPr/>
          </p:nvSpPr>
          <p:spPr>
            <a:xfrm>
              <a:off x="0" y="-57150"/>
              <a:ext cx="10460302" cy="7073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80"/>
                </a:lnSpc>
                <a:spcBef>
                  <a:spcPct val="0"/>
                </a:spcBef>
              </a:pPr>
              <a:endParaRPr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1124312"/>
              <a:ext cx="10460302" cy="9770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47698" lvl="1" indent="-323849">
                <a:lnSpc>
                  <a:spcPts val="4199"/>
                </a:lnSpc>
                <a:buFont typeface="Arial"/>
                <a:buChar char="•"/>
              </a:pPr>
              <a:r>
                <a:rPr lang="en-US" sz="2999" spc="-29">
                  <a:solidFill>
                    <a:srgbClr val="444949"/>
                  </a:solidFill>
                  <a:latin typeface="Clear Sans Regular"/>
                </a:rPr>
                <a:t>Many people invest in stock market, mutual funds etc. </a:t>
              </a:r>
            </a:p>
            <a:p>
              <a:pPr>
                <a:lnSpc>
                  <a:spcPts val="4199"/>
                </a:lnSpc>
                <a:spcBef>
                  <a:spcPct val="0"/>
                </a:spcBef>
              </a:pPr>
              <a:endParaRPr lang="en-US" sz="2999" spc="-29">
                <a:solidFill>
                  <a:srgbClr val="444949"/>
                </a:solidFill>
                <a:latin typeface="Clear Sans Regular"/>
              </a:endParaRPr>
            </a:p>
            <a:p>
              <a:pPr marL="647698" lvl="1" indent="-323849">
                <a:lnSpc>
                  <a:spcPts val="4199"/>
                </a:lnSpc>
                <a:buFont typeface="Arial"/>
                <a:buChar char="•"/>
              </a:pPr>
              <a:r>
                <a:rPr lang="en-US" sz="2999" spc="-29">
                  <a:solidFill>
                    <a:srgbClr val="444949"/>
                  </a:solidFill>
                  <a:latin typeface="Clear Sans Regular"/>
                </a:rPr>
                <a:t>However, investors lack a singular platform where they can store their data, analyze their investments and prepare for next sets of investments based on the returns. </a:t>
              </a:r>
            </a:p>
            <a:p>
              <a:pPr>
                <a:lnSpc>
                  <a:spcPts val="4199"/>
                </a:lnSpc>
                <a:spcBef>
                  <a:spcPct val="0"/>
                </a:spcBef>
              </a:pPr>
              <a:endParaRPr lang="en-US" sz="2999" spc="-29">
                <a:solidFill>
                  <a:srgbClr val="444949"/>
                </a:solidFill>
                <a:latin typeface="Clear Sans Regular"/>
              </a:endParaRPr>
            </a:p>
            <a:p>
              <a:pPr marL="647698" lvl="1" indent="-323849">
                <a:lnSpc>
                  <a:spcPts val="4199"/>
                </a:lnSpc>
                <a:buFont typeface="Arial"/>
                <a:buChar char="•"/>
              </a:pPr>
              <a:r>
                <a:rPr lang="en-US" sz="2999" spc="-29">
                  <a:solidFill>
                    <a:srgbClr val="444949"/>
                  </a:solidFill>
                  <a:latin typeface="Clear Sans Regular"/>
                </a:rPr>
                <a:t>The data is abundant but less exposure to insightful information. With this background on the problem in our mind, we aim to solve it!</a:t>
              </a:r>
            </a:p>
            <a:p>
              <a:pPr>
                <a:lnSpc>
                  <a:spcPts val="3359"/>
                </a:lnSpc>
                <a:spcBef>
                  <a:spcPct val="0"/>
                </a:spcBef>
              </a:pPr>
              <a:endParaRPr lang="en-US" sz="2999" spc="-29">
                <a:solidFill>
                  <a:srgbClr val="444949"/>
                </a:solidFill>
                <a:latin typeface="Clear Sans Regular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019175"/>
            <a:ext cx="8820150" cy="11830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240"/>
              </a:lnSpc>
            </a:pPr>
            <a:r>
              <a:rPr lang="en-US" sz="7700" spc="-154">
                <a:solidFill>
                  <a:srgbClr val="82A696"/>
                </a:solidFill>
                <a:latin typeface="Tenor Sans"/>
              </a:rPr>
              <a:t>Problem Statement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679588" y="3536833"/>
            <a:ext cx="11226419" cy="3432482"/>
            <a:chOff x="0" y="0"/>
            <a:chExt cx="14968558" cy="4576642"/>
          </a:xfrm>
        </p:grpSpPr>
        <p:sp>
          <p:nvSpPr>
            <p:cNvPr id="4" name="TextBox 4"/>
            <p:cNvSpPr txBox="1"/>
            <p:nvPr/>
          </p:nvSpPr>
          <p:spPr>
            <a:xfrm>
              <a:off x="0" y="-66675"/>
              <a:ext cx="14968558" cy="81826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179"/>
                </a:lnSpc>
                <a:spcBef>
                  <a:spcPct val="0"/>
                </a:spcBef>
              </a:pPr>
              <a:endParaRPr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209236"/>
              <a:ext cx="14968558" cy="33674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777234" lvl="1" indent="-388617">
                <a:lnSpc>
                  <a:spcPts val="5039"/>
                </a:lnSpc>
                <a:buFont typeface="Arial"/>
                <a:buChar char="•"/>
              </a:pPr>
              <a:r>
                <a:rPr lang="en-US" sz="3599" spc="-35">
                  <a:solidFill>
                    <a:srgbClr val="444949"/>
                  </a:solidFill>
                  <a:latin typeface="Clear Sans Regular"/>
                </a:rPr>
                <a:t> Investors do not have an integrated view of their investments which, if they had, would leverage them to make rapid investment decisions to track their economic growth - present and future.</a:t>
              </a:r>
            </a:p>
          </p:txBody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>
            <a:alphaModFix amt="26000"/>
          </a:blip>
          <a:srcRect/>
          <a:stretch>
            <a:fillRect/>
          </a:stretch>
        </p:blipFill>
        <p:spPr>
          <a:xfrm rot="-4019077">
            <a:off x="13428750" y="-4299579"/>
            <a:ext cx="5747477" cy="1401823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9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2396" r="2396" b="2720"/>
          <a:stretch>
            <a:fillRect/>
          </a:stretch>
        </p:blipFill>
        <p:spPr>
          <a:xfrm>
            <a:off x="2941630" y="1045795"/>
            <a:ext cx="10240970" cy="8517305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533400" y="-142875"/>
            <a:ext cx="2286000" cy="11380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06"/>
              </a:lnSpc>
              <a:spcBef>
                <a:spcPct val="0"/>
              </a:spcBef>
            </a:pPr>
            <a:r>
              <a:rPr lang="en-US" sz="6862" spc="-796" dirty="0">
                <a:solidFill>
                  <a:srgbClr val="BBCDC5">
                    <a:alpha val="28627"/>
                  </a:srgbClr>
                </a:solidFill>
                <a:latin typeface="Clear Sans Regular Bold"/>
              </a:rPr>
              <a:t>ERD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8906" b="28906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201201" y="164557"/>
            <a:ext cx="10862847" cy="4978943"/>
          </a:xfrm>
          <a:prstGeom prst="rect">
            <a:avLst/>
          </a:prstGeom>
          <a:solidFill>
            <a:srgbClr val="BBCDC5"/>
          </a:solidFill>
        </p:spPr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alphaModFix amt="30000"/>
          </a:blip>
          <a:srcRect t="4846" b="13316"/>
          <a:stretch>
            <a:fillRect/>
          </a:stretch>
        </p:blipFill>
        <p:spPr>
          <a:xfrm rot="-1939411">
            <a:off x="11833161" y="-4236938"/>
            <a:ext cx="11233278" cy="23127005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4788249" y="3587720"/>
            <a:ext cx="8711501" cy="3161566"/>
            <a:chOff x="0" y="66675"/>
            <a:chExt cx="11615335" cy="4215421"/>
          </a:xfrm>
        </p:grpSpPr>
        <p:sp>
          <p:nvSpPr>
            <p:cNvPr id="6" name="TextBox 6"/>
            <p:cNvSpPr txBox="1"/>
            <p:nvPr/>
          </p:nvSpPr>
          <p:spPr>
            <a:xfrm>
              <a:off x="0" y="66675"/>
              <a:ext cx="11615335" cy="16072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422"/>
                </a:lnSpc>
              </a:pPr>
              <a:endParaRPr lang="en-US" sz="8566" spc="-85" dirty="0">
                <a:solidFill>
                  <a:srgbClr val="FDF9F5"/>
                </a:solidFill>
                <a:latin typeface="Tenor Sans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3767532"/>
              <a:ext cx="11615335" cy="51456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28"/>
                </a:lnSpc>
                <a:spcBef>
                  <a:spcPct val="0"/>
                </a:spcBef>
              </a:pPr>
              <a:endParaRPr lang="en-US" sz="2306" spc="-23" dirty="0">
                <a:solidFill>
                  <a:srgbClr val="444949"/>
                </a:solidFill>
                <a:latin typeface="Clear Sans Regular"/>
              </a:endParaRPr>
            </a:p>
          </p:txBody>
        </p:sp>
      </p:grpSp>
      <p:sp>
        <p:nvSpPr>
          <p:cNvPr id="8" name="AutoShape 3">
            <a:extLst>
              <a:ext uri="{FF2B5EF4-FFF2-40B4-BE49-F238E27FC236}">
                <a16:creationId xmlns:a16="http://schemas.microsoft.com/office/drawing/2014/main" id="{546E1147-7F70-E34B-A758-C6E8222E4C98}"/>
              </a:ext>
            </a:extLst>
          </p:cNvPr>
          <p:cNvSpPr/>
          <p:nvPr/>
        </p:nvSpPr>
        <p:spPr>
          <a:xfrm>
            <a:off x="7017525" y="5270655"/>
            <a:ext cx="10862847" cy="4978943"/>
          </a:xfrm>
          <a:prstGeom prst="rect">
            <a:avLst/>
          </a:prstGeom>
          <a:solidFill>
            <a:srgbClr val="BBCDC5"/>
          </a:solidFill>
        </p:spPr>
      </p:sp>
      <p:pic>
        <p:nvPicPr>
          <p:cNvPr id="10" name="Picture 9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A9697AB8-A38F-FA49-8F7C-83756D749A3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1" t="8727" r="26958" b="5820"/>
          <a:stretch/>
        </p:blipFill>
        <p:spPr>
          <a:xfrm>
            <a:off x="201201" y="164557"/>
            <a:ext cx="10862847" cy="4978943"/>
          </a:xfrm>
          <a:prstGeom prst="rect">
            <a:avLst/>
          </a:prstGeom>
        </p:spPr>
      </p:pic>
      <p:pic>
        <p:nvPicPr>
          <p:cNvPr id="12" name="Picture 11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96B2F916-78A1-4348-B8CC-1223C343004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44" t="9259" r="39352" b="31482"/>
          <a:stretch/>
        </p:blipFill>
        <p:spPr>
          <a:xfrm>
            <a:off x="6965401" y="5289356"/>
            <a:ext cx="10847607" cy="497894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8906" b="28906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21336" y="0"/>
            <a:ext cx="8677656" cy="5638800"/>
          </a:xfrm>
          <a:prstGeom prst="rect">
            <a:avLst/>
          </a:prstGeom>
          <a:solidFill>
            <a:srgbClr val="BBCDC5"/>
          </a:solidFill>
        </p:spPr>
      </p:sp>
      <p:grpSp>
        <p:nvGrpSpPr>
          <p:cNvPr id="4" name="Group 4"/>
          <p:cNvGrpSpPr/>
          <p:nvPr/>
        </p:nvGrpSpPr>
        <p:grpSpPr>
          <a:xfrm>
            <a:off x="1028700" y="4381241"/>
            <a:ext cx="11914189" cy="3255380"/>
            <a:chOff x="0" y="-19049"/>
            <a:chExt cx="15885585" cy="4340508"/>
          </a:xfrm>
        </p:grpSpPr>
        <p:sp>
          <p:nvSpPr>
            <p:cNvPr id="5" name="TextBox 5"/>
            <p:cNvSpPr txBox="1"/>
            <p:nvPr/>
          </p:nvSpPr>
          <p:spPr>
            <a:xfrm>
              <a:off x="0" y="3785244"/>
              <a:ext cx="15885585" cy="5362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  <a:spcBef>
                  <a:spcPct val="0"/>
                </a:spcBef>
              </a:pPr>
              <a:endParaRPr lang="en-US" sz="2400" spc="-24" dirty="0">
                <a:solidFill>
                  <a:srgbClr val="444949"/>
                </a:solidFill>
                <a:latin typeface="Clear Sans Regular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19049"/>
              <a:ext cx="15885585" cy="15818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9600"/>
                </a:lnSpc>
                <a:spcBef>
                  <a:spcPct val="0"/>
                </a:spcBef>
              </a:pPr>
              <a:endParaRPr lang="en-US" sz="7999" u="none" spc="-159" dirty="0">
                <a:solidFill>
                  <a:srgbClr val="FDF9F5"/>
                </a:solidFill>
                <a:latin typeface="Tenor Sans"/>
              </a:endParaRPr>
            </a:p>
          </p:txBody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3">
            <a:alphaModFix amt="35000"/>
          </a:blip>
          <a:srcRect/>
          <a:stretch>
            <a:fillRect/>
          </a:stretch>
        </p:blipFill>
        <p:spPr>
          <a:xfrm rot="-1952930">
            <a:off x="14573885" y="-1914360"/>
            <a:ext cx="9743364" cy="16514176"/>
          </a:xfrm>
          <a:prstGeom prst="rect">
            <a:avLst/>
          </a:prstGeom>
        </p:spPr>
      </p:pic>
      <p:sp>
        <p:nvSpPr>
          <p:cNvPr id="8" name="AutoShape 3">
            <a:extLst>
              <a:ext uri="{FF2B5EF4-FFF2-40B4-BE49-F238E27FC236}">
                <a16:creationId xmlns:a16="http://schemas.microsoft.com/office/drawing/2014/main" id="{FD06B1E1-7CFD-AA43-AD79-150A0BC55771}"/>
              </a:ext>
            </a:extLst>
          </p:cNvPr>
          <p:cNvSpPr/>
          <p:nvPr/>
        </p:nvSpPr>
        <p:spPr>
          <a:xfrm>
            <a:off x="8729472" y="4616140"/>
            <a:ext cx="8677656" cy="5638800"/>
          </a:xfrm>
          <a:prstGeom prst="rect">
            <a:avLst/>
          </a:prstGeom>
          <a:solidFill>
            <a:srgbClr val="BBCDC5"/>
          </a:solidFill>
        </p:spPr>
      </p:sp>
      <p:pic>
        <p:nvPicPr>
          <p:cNvPr id="10" name="Picture 9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85524C7-CED9-AF44-9750-71801B38403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18" t="7778" r="29166"/>
          <a:stretch/>
        </p:blipFill>
        <p:spPr>
          <a:xfrm>
            <a:off x="0" y="571500"/>
            <a:ext cx="8677656" cy="9683440"/>
          </a:xfrm>
          <a:prstGeom prst="rect">
            <a:avLst/>
          </a:prstGeom>
        </p:spPr>
      </p:pic>
      <p:pic>
        <p:nvPicPr>
          <p:cNvPr id="12" name="Picture 11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F83052FE-9472-0D48-AA20-076BDB703BA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0" t="12875" r="18613" b="4903"/>
          <a:stretch/>
        </p:blipFill>
        <p:spPr>
          <a:xfrm>
            <a:off x="9296400" y="0"/>
            <a:ext cx="8970264" cy="93345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8906" b="28906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21336" y="0"/>
            <a:ext cx="8677656" cy="5638800"/>
          </a:xfrm>
          <a:prstGeom prst="rect">
            <a:avLst/>
          </a:prstGeom>
          <a:solidFill>
            <a:srgbClr val="BBCDC5"/>
          </a:solidFill>
        </p:spPr>
      </p:sp>
      <p:grpSp>
        <p:nvGrpSpPr>
          <p:cNvPr id="4" name="Group 4"/>
          <p:cNvGrpSpPr/>
          <p:nvPr/>
        </p:nvGrpSpPr>
        <p:grpSpPr>
          <a:xfrm>
            <a:off x="1028700" y="4381241"/>
            <a:ext cx="11914189" cy="3255380"/>
            <a:chOff x="0" y="-19049"/>
            <a:chExt cx="15885585" cy="4340508"/>
          </a:xfrm>
        </p:grpSpPr>
        <p:sp>
          <p:nvSpPr>
            <p:cNvPr id="5" name="TextBox 5"/>
            <p:cNvSpPr txBox="1"/>
            <p:nvPr/>
          </p:nvSpPr>
          <p:spPr>
            <a:xfrm>
              <a:off x="0" y="3785244"/>
              <a:ext cx="15885585" cy="5362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  <a:spcBef>
                  <a:spcPct val="0"/>
                </a:spcBef>
              </a:pPr>
              <a:endParaRPr lang="en-US" sz="2400" spc="-24" dirty="0">
                <a:solidFill>
                  <a:srgbClr val="444949"/>
                </a:solidFill>
                <a:latin typeface="Clear Sans Regular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19049"/>
              <a:ext cx="15885585" cy="15818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9600"/>
                </a:lnSpc>
                <a:spcBef>
                  <a:spcPct val="0"/>
                </a:spcBef>
              </a:pPr>
              <a:endParaRPr lang="en-US" sz="7999" u="none" spc="-159" dirty="0">
                <a:solidFill>
                  <a:srgbClr val="FDF9F5"/>
                </a:solidFill>
                <a:latin typeface="Tenor Sans"/>
              </a:endParaRPr>
            </a:p>
          </p:txBody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3">
            <a:alphaModFix amt="35000"/>
          </a:blip>
          <a:srcRect/>
          <a:stretch>
            <a:fillRect/>
          </a:stretch>
        </p:blipFill>
        <p:spPr>
          <a:xfrm rot="-1952930">
            <a:off x="14573885" y="-1914360"/>
            <a:ext cx="9743364" cy="16514176"/>
          </a:xfrm>
          <a:prstGeom prst="rect">
            <a:avLst/>
          </a:prstGeom>
        </p:spPr>
      </p:pic>
      <p:sp>
        <p:nvSpPr>
          <p:cNvPr id="8" name="AutoShape 3">
            <a:extLst>
              <a:ext uri="{FF2B5EF4-FFF2-40B4-BE49-F238E27FC236}">
                <a16:creationId xmlns:a16="http://schemas.microsoft.com/office/drawing/2014/main" id="{FD06B1E1-7CFD-AA43-AD79-150A0BC55771}"/>
              </a:ext>
            </a:extLst>
          </p:cNvPr>
          <p:cNvSpPr/>
          <p:nvPr/>
        </p:nvSpPr>
        <p:spPr>
          <a:xfrm>
            <a:off x="8729472" y="4616140"/>
            <a:ext cx="8677656" cy="5638800"/>
          </a:xfrm>
          <a:prstGeom prst="rect">
            <a:avLst/>
          </a:prstGeom>
          <a:solidFill>
            <a:srgbClr val="BBCDC5"/>
          </a:solidFill>
        </p:spPr>
      </p:sp>
      <p:pic>
        <p:nvPicPr>
          <p:cNvPr id="11" name="Picture 10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FC32E6C3-94E9-6D4B-AD68-BE519B6797D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70" t="7778" r="7870"/>
          <a:stretch/>
        </p:blipFill>
        <p:spPr>
          <a:xfrm>
            <a:off x="10668" y="800100"/>
            <a:ext cx="8447532" cy="9486900"/>
          </a:xfrm>
          <a:prstGeom prst="rect">
            <a:avLst/>
          </a:prstGeom>
        </p:spPr>
      </p:pic>
      <p:pic>
        <p:nvPicPr>
          <p:cNvPr id="14" name="Picture 1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9F10CE87-BCDA-904E-A4D3-DFD6C27592E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07" t="7778" r="6481"/>
          <a:stretch/>
        </p:blipFill>
        <p:spPr>
          <a:xfrm>
            <a:off x="8729472" y="32060"/>
            <a:ext cx="9537192" cy="948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9194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8906" b="28906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21336" y="0"/>
            <a:ext cx="8677656" cy="5638800"/>
          </a:xfrm>
          <a:prstGeom prst="rect">
            <a:avLst/>
          </a:prstGeom>
          <a:solidFill>
            <a:srgbClr val="BBCDC5"/>
          </a:solidFill>
        </p:spPr>
      </p:sp>
      <p:grpSp>
        <p:nvGrpSpPr>
          <p:cNvPr id="4" name="Group 4"/>
          <p:cNvGrpSpPr/>
          <p:nvPr/>
        </p:nvGrpSpPr>
        <p:grpSpPr>
          <a:xfrm>
            <a:off x="1028700" y="4381241"/>
            <a:ext cx="11914189" cy="3255380"/>
            <a:chOff x="0" y="-19049"/>
            <a:chExt cx="15885585" cy="4340508"/>
          </a:xfrm>
        </p:grpSpPr>
        <p:sp>
          <p:nvSpPr>
            <p:cNvPr id="5" name="TextBox 5"/>
            <p:cNvSpPr txBox="1"/>
            <p:nvPr/>
          </p:nvSpPr>
          <p:spPr>
            <a:xfrm>
              <a:off x="0" y="3785244"/>
              <a:ext cx="15885585" cy="5362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  <a:spcBef>
                  <a:spcPct val="0"/>
                </a:spcBef>
              </a:pPr>
              <a:endParaRPr lang="en-US" sz="2400" spc="-24" dirty="0">
                <a:solidFill>
                  <a:srgbClr val="444949"/>
                </a:solidFill>
                <a:latin typeface="Clear Sans Regular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19049"/>
              <a:ext cx="15885585" cy="15818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9600"/>
                </a:lnSpc>
                <a:spcBef>
                  <a:spcPct val="0"/>
                </a:spcBef>
              </a:pPr>
              <a:endParaRPr lang="en-US" sz="7999" u="none" spc="-159" dirty="0">
                <a:solidFill>
                  <a:srgbClr val="FDF9F5"/>
                </a:solidFill>
                <a:latin typeface="Tenor Sans"/>
              </a:endParaRPr>
            </a:p>
          </p:txBody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3">
            <a:alphaModFix amt="35000"/>
          </a:blip>
          <a:srcRect/>
          <a:stretch>
            <a:fillRect/>
          </a:stretch>
        </p:blipFill>
        <p:spPr>
          <a:xfrm rot="-1952930">
            <a:off x="14573885" y="-1914360"/>
            <a:ext cx="9743364" cy="16514176"/>
          </a:xfrm>
          <a:prstGeom prst="rect">
            <a:avLst/>
          </a:prstGeom>
        </p:spPr>
      </p:pic>
      <p:sp>
        <p:nvSpPr>
          <p:cNvPr id="8" name="AutoShape 3">
            <a:extLst>
              <a:ext uri="{FF2B5EF4-FFF2-40B4-BE49-F238E27FC236}">
                <a16:creationId xmlns:a16="http://schemas.microsoft.com/office/drawing/2014/main" id="{FD06B1E1-7CFD-AA43-AD79-150A0BC55771}"/>
              </a:ext>
            </a:extLst>
          </p:cNvPr>
          <p:cNvSpPr/>
          <p:nvPr/>
        </p:nvSpPr>
        <p:spPr>
          <a:xfrm>
            <a:off x="8729472" y="4616140"/>
            <a:ext cx="8677656" cy="5638800"/>
          </a:xfrm>
          <a:prstGeom prst="rect">
            <a:avLst/>
          </a:prstGeom>
          <a:solidFill>
            <a:srgbClr val="BBCDC5"/>
          </a:solidFill>
        </p:spPr>
      </p:sp>
      <p:pic>
        <p:nvPicPr>
          <p:cNvPr id="13" name="Picture 1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638A03C-35F5-354D-87FC-CC19B4A079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9472" y="4584080"/>
            <a:ext cx="9067800" cy="5670860"/>
          </a:xfrm>
          <a:prstGeom prst="rect">
            <a:avLst/>
          </a:prstGeom>
        </p:spPr>
      </p:pic>
      <p:pic>
        <p:nvPicPr>
          <p:cNvPr id="16" name="Picture 1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BFF386D-6144-4046-B005-F471ECE76A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72"/>
            <a:ext cx="8677656" cy="5563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6871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9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30000"/>
          </a:blip>
          <a:srcRect l="13920" t="51012" r="13920"/>
          <a:stretch>
            <a:fillRect/>
          </a:stretch>
        </p:blipFill>
        <p:spPr>
          <a:xfrm rot="-5400000">
            <a:off x="8488686" y="487686"/>
            <a:ext cx="10287000" cy="931162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983" b="17983"/>
          <a:stretch/>
        </p:blipFill>
        <p:spPr>
          <a:xfrm>
            <a:off x="11053935" y="0"/>
            <a:ext cx="7234065" cy="7172453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1169068" y="647700"/>
            <a:ext cx="7212932" cy="7162800"/>
            <a:chOff x="-16043" y="-19051"/>
            <a:chExt cx="9617243" cy="1083254"/>
          </a:xfrm>
        </p:grpSpPr>
        <p:sp>
          <p:nvSpPr>
            <p:cNvPr id="5" name="TextBox 5"/>
            <p:cNvSpPr txBox="1"/>
            <p:nvPr/>
          </p:nvSpPr>
          <p:spPr>
            <a:xfrm>
              <a:off x="0" y="-19051"/>
              <a:ext cx="9601200" cy="74293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7679"/>
                </a:lnSpc>
              </a:pPr>
              <a:r>
                <a:rPr lang="en-US" sz="5400" spc="-63" dirty="0">
                  <a:solidFill>
                    <a:srgbClr val="82A696"/>
                  </a:solidFill>
                  <a:latin typeface="Tenor Sans"/>
                </a:rPr>
                <a:t>Team Contribution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-16043" y="398120"/>
              <a:ext cx="8499643" cy="66608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  <a:spcBef>
                  <a:spcPct val="0"/>
                </a:spcBef>
              </a:pPr>
              <a:r>
                <a:rPr lang="en-US" sz="2399" spc="-23" dirty="0">
                  <a:solidFill>
                    <a:srgbClr val="444949"/>
                  </a:solidFill>
                  <a:latin typeface="Clear Sans Regular"/>
                </a:rPr>
                <a:t>Tables &amp; Related implementation</a:t>
              </a:r>
            </a:p>
            <a:p>
              <a:pPr>
                <a:lnSpc>
                  <a:spcPts val="3359"/>
                </a:lnSpc>
                <a:spcBef>
                  <a:spcPct val="0"/>
                </a:spcBef>
              </a:pPr>
              <a:endParaRPr lang="en-US" sz="2399" spc="-23" dirty="0">
                <a:solidFill>
                  <a:srgbClr val="444949"/>
                </a:solidFill>
                <a:latin typeface="Clear Sans Regular"/>
              </a:endParaRPr>
            </a:p>
            <a:p>
              <a:pPr>
                <a:lnSpc>
                  <a:spcPts val="3359"/>
                </a:lnSpc>
                <a:spcBef>
                  <a:spcPct val="0"/>
                </a:spcBef>
              </a:pPr>
              <a:r>
                <a:rPr lang="en-US" sz="2399" spc="-23" dirty="0">
                  <a:solidFill>
                    <a:srgbClr val="444949"/>
                  </a:solidFill>
                  <a:latin typeface="Clear Sans Regular"/>
                </a:rPr>
                <a:t>Stock Tables-</a:t>
              </a:r>
              <a:r>
                <a:rPr lang="en-US" sz="2400" spc="-63" dirty="0">
                  <a:solidFill>
                    <a:srgbClr val="82A696"/>
                  </a:solidFill>
                  <a:latin typeface="Tenor Sans"/>
                </a:rPr>
                <a:t>Karan</a:t>
              </a:r>
            </a:p>
            <a:p>
              <a:pPr>
                <a:lnSpc>
                  <a:spcPts val="3359"/>
                </a:lnSpc>
                <a:spcBef>
                  <a:spcPct val="0"/>
                </a:spcBef>
              </a:pPr>
              <a:r>
                <a:rPr lang="en-US" sz="2399" spc="-23" dirty="0">
                  <a:solidFill>
                    <a:srgbClr val="444949"/>
                  </a:solidFill>
                  <a:latin typeface="Clear Sans Regular"/>
                </a:rPr>
                <a:t>Mutual Fund Tables-</a:t>
              </a:r>
              <a:r>
                <a:rPr lang="en-US" sz="2400" spc="-63" dirty="0">
                  <a:solidFill>
                    <a:srgbClr val="82A696"/>
                  </a:solidFill>
                  <a:latin typeface="Tenor Sans"/>
                </a:rPr>
                <a:t>Gauri</a:t>
              </a:r>
            </a:p>
            <a:p>
              <a:pPr>
                <a:lnSpc>
                  <a:spcPts val="3359"/>
                </a:lnSpc>
                <a:spcBef>
                  <a:spcPct val="0"/>
                </a:spcBef>
              </a:pPr>
              <a:r>
                <a:rPr lang="en-US" sz="2399" spc="-23" dirty="0">
                  <a:solidFill>
                    <a:srgbClr val="444949"/>
                  </a:solidFill>
                  <a:latin typeface="Clear Sans Regular"/>
                </a:rPr>
                <a:t>Crypto Tables-</a:t>
              </a:r>
              <a:r>
                <a:rPr lang="en-US" sz="2400" spc="-63" dirty="0" err="1">
                  <a:solidFill>
                    <a:srgbClr val="82A696"/>
                  </a:solidFill>
                  <a:latin typeface="Tenor Sans"/>
                </a:rPr>
                <a:t>Krishika</a:t>
              </a:r>
              <a:endParaRPr lang="en-US" sz="2400" spc="-63" dirty="0">
                <a:solidFill>
                  <a:srgbClr val="82A696"/>
                </a:solidFill>
                <a:latin typeface="Tenor Sans"/>
              </a:endParaRPr>
            </a:p>
            <a:p>
              <a:pPr>
                <a:lnSpc>
                  <a:spcPts val="3359"/>
                </a:lnSpc>
                <a:spcBef>
                  <a:spcPct val="0"/>
                </a:spcBef>
              </a:pPr>
              <a:r>
                <a:rPr lang="en-US" sz="2399" spc="-23" dirty="0">
                  <a:solidFill>
                    <a:srgbClr val="444949"/>
                  </a:solidFill>
                  <a:latin typeface="Clear Sans Regular"/>
                </a:rPr>
                <a:t>FOREIGN_EXCHANGE Tables –</a:t>
              </a:r>
              <a:r>
                <a:rPr lang="en-US" sz="2400" spc="-63" dirty="0" err="1">
                  <a:solidFill>
                    <a:srgbClr val="82A696"/>
                  </a:solidFill>
                  <a:latin typeface="Tenor Sans"/>
                </a:rPr>
                <a:t>Tejas</a:t>
              </a:r>
              <a:endParaRPr lang="en-US" sz="2399" spc="-23" dirty="0">
                <a:solidFill>
                  <a:srgbClr val="444949"/>
                </a:solidFill>
                <a:latin typeface="Clear Sans Regular"/>
              </a:endParaRPr>
            </a:p>
            <a:p>
              <a:pPr>
                <a:lnSpc>
                  <a:spcPts val="3359"/>
                </a:lnSpc>
                <a:spcBef>
                  <a:spcPct val="0"/>
                </a:spcBef>
              </a:pPr>
              <a:r>
                <a:rPr lang="en-US" sz="2399" spc="-23" dirty="0">
                  <a:solidFill>
                    <a:srgbClr val="444949"/>
                  </a:solidFill>
                  <a:latin typeface="Clear Sans Regular"/>
                </a:rPr>
                <a:t>Customer Details</a:t>
              </a:r>
              <a:r>
                <a:rPr lang="en-US" sz="2800" spc="-23" dirty="0">
                  <a:solidFill>
                    <a:srgbClr val="444949"/>
                  </a:solidFill>
                  <a:latin typeface="Clear Sans Regular"/>
                </a:rPr>
                <a:t>-</a:t>
              </a:r>
              <a:r>
                <a:rPr lang="en-US" sz="2400" spc="-63" dirty="0">
                  <a:solidFill>
                    <a:srgbClr val="82A696"/>
                  </a:solidFill>
                  <a:latin typeface="Tenor Sans"/>
                </a:rPr>
                <a:t>Karan</a:t>
              </a:r>
              <a:r>
                <a:rPr lang="en-US" dirty="0"/>
                <a:t> </a:t>
              </a:r>
            </a:p>
            <a:p>
              <a:pPr>
                <a:lnSpc>
                  <a:spcPts val="3359"/>
                </a:lnSpc>
                <a:spcBef>
                  <a:spcPct val="0"/>
                </a:spcBef>
              </a:pPr>
              <a:r>
                <a:rPr lang="en-US" sz="2399" spc="-23" dirty="0">
                  <a:solidFill>
                    <a:srgbClr val="444949"/>
                  </a:solidFill>
                  <a:latin typeface="Clear Sans Regular"/>
                </a:rPr>
                <a:t>Customer financial details-</a:t>
              </a:r>
              <a:r>
                <a:rPr lang="en-US" sz="2400" spc="-63" dirty="0" err="1">
                  <a:solidFill>
                    <a:srgbClr val="82A696"/>
                  </a:solidFill>
                  <a:latin typeface="Tenor Sans"/>
                </a:rPr>
                <a:t>Krishika</a:t>
              </a:r>
              <a:endParaRPr lang="en-US" sz="2400" spc="-63" dirty="0">
                <a:solidFill>
                  <a:srgbClr val="82A696"/>
                </a:solidFill>
                <a:latin typeface="Tenor Sans"/>
              </a:endParaRPr>
            </a:p>
            <a:p>
              <a:pPr>
                <a:lnSpc>
                  <a:spcPts val="3359"/>
                </a:lnSpc>
                <a:spcBef>
                  <a:spcPct val="0"/>
                </a:spcBef>
              </a:pPr>
              <a:r>
                <a:rPr lang="en-US" sz="2399" spc="-23" dirty="0">
                  <a:solidFill>
                    <a:srgbClr val="444949"/>
                  </a:solidFill>
                  <a:latin typeface="Clear Sans Regular"/>
                </a:rPr>
                <a:t>Feedback Table-</a:t>
              </a:r>
              <a:r>
                <a:rPr lang="en-US" sz="2400" spc="-63" dirty="0">
                  <a:solidFill>
                    <a:srgbClr val="82A696"/>
                  </a:solidFill>
                  <a:latin typeface="Tenor Sans"/>
                </a:rPr>
                <a:t>Gauri</a:t>
              </a:r>
              <a:endParaRPr lang="en-US" sz="2399" spc="-23" dirty="0">
                <a:solidFill>
                  <a:srgbClr val="444949"/>
                </a:solidFill>
                <a:latin typeface="Clear Sans Regular"/>
              </a:endParaRPr>
            </a:p>
            <a:p>
              <a:pPr>
                <a:lnSpc>
                  <a:spcPts val="3359"/>
                </a:lnSpc>
                <a:spcBef>
                  <a:spcPct val="0"/>
                </a:spcBef>
              </a:pPr>
              <a:r>
                <a:rPr lang="en-US" sz="2399" spc="-23" dirty="0">
                  <a:solidFill>
                    <a:srgbClr val="444949"/>
                  </a:solidFill>
                  <a:latin typeface="Clear Sans Regular"/>
                </a:rPr>
                <a:t>Integration-</a:t>
              </a:r>
              <a:r>
                <a:rPr lang="en-US" sz="2400" spc="-63" dirty="0" err="1">
                  <a:solidFill>
                    <a:srgbClr val="82A696"/>
                  </a:solidFill>
                  <a:latin typeface="Tenor Sans"/>
                </a:rPr>
                <a:t>Tejas</a:t>
              </a:r>
              <a:endParaRPr lang="en-US" sz="2400" spc="-63" dirty="0">
                <a:solidFill>
                  <a:srgbClr val="82A696"/>
                </a:solidFill>
                <a:latin typeface="Tenor Sans"/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1634</TotalTime>
  <Words>150</Words>
  <Application>Microsoft Macintosh PowerPoint</Application>
  <PresentationFormat>Custom</PresentationFormat>
  <Paragraphs>29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Clear Sans Regular Bold</vt:lpstr>
      <vt:lpstr>Tenor Sans Bold</vt:lpstr>
      <vt:lpstr>Tenor Sans</vt:lpstr>
      <vt:lpstr>Calibri</vt:lpstr>
      <vt:lpstr>Clear Sans Regular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Financial Asset Management</dc:title>
  <cp:lastModifiedBy>Gauri Shrikant Pasarkar</cp:lastModifiedBy>
  <cp:revision>4</cp:revision>
  <dcterms:created xsi:type="dcterms:W3CDTF">2006-08-16T00:00:00Z</dcterms:created>
  <dcterms:modified xsi:type="dcterms:W3CDTF">2021-12-16T04:54:18Z</dcterms:modified>
  <dc:identifier>DAEyj9RY6dY</dc:identifier>
</cp:coreProperties>
</file>